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63" r:id="rId2"/>
    <p:sldId id="364" r:id="rId3"/>
    <p:sldId id="389" r:id="rId4"/>
    <p:sldId id="390" r:id="rId5"/>
    <p:sldId id="382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399" r:id="rId15"/>
    <p:sldId id="400" r:id="rId16"/>
    <p:sldId id="40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8EDF"/>
    <a:srgbClr val="10629C"/>
    <a:srgbClr val="0DA18F"/>
    <a:srgbClr val="ED6C07"/>
    <a:srgbClr val="008755"/>
    <a:srgbClr val="0056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27" autoAdjust="0"/>
  </p:normalViewPr>
  <p:slideViewPr>
    <p:cSldViewPr snapToGrid="0">
      <p:cViewPr>
        <p:scale>
          <a:sx n="92" d="100"/>
          <a:sy n="92" d="100"/>
        </p:scale>
        <p:origin x="-216" y="2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\\Users\julia_t\Downloads\&#1053;&#1086;&#1074;&#1072;&#1103;%20&#1092;&#1086;&#1088;&#1084;&#1072;%20(&#1054;&#1090;&#1074;&#1077;&#1090;&#1099;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chemeClr val="tx1"/>
                </a:solidFill>
              </a:rPr>
              <a:t>Изучаемые языки программирования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C2F-EA41-AC5A-75DA77C727F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C2F-EA41-AC5A-75DA77C727F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C2F-EA41-AC5A-75DA77C727F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C2F-EA41-AC5A-75DA77C727F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C2F-EA41-AC5A-75DA77C727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'Ответы на форму (1)'!$A$88:$A$92</c:f>
              <c:strCache>
                <c:ptCount val="5"/>
                <c:pt idx="0">
                  <c:v>Python</c:v>
                </c:pt>
                <c:pt idx="1">
                  <c:v>Pascal</c:v>
                </c:pt>
                <c:pt idx="2">
                  <c:v>C/C++/C#</c:v>
                </c:pt>
                <c:pt idx="3">
                  <c:v>Не изучали</c:v>
                </c:pt>
                <c:pt idx="4">
                  <c:v>Другие языки</c:v>
                </c:pt>
              </c:strCache>
            </c:strRef>
          </c:cat>
          <c:val>
            <c:numRef>
              <c:f>'Ответы на форму (1)'!$B$88:$B$92</c:f>
              <c:numCache>
                <c:formatCode>General</c:formatCode>
                <c:ptCount val="5"/>
                <c:pt idx="0">
                  <c:v>71</c:v>
                </c:pt>
                <c:pt idx="1">
                  <c:v>32</c:v>
                </c:pt>
                <c:pt idx="2">
                  <c:v>34</c:v>
                </c:pt>
                <c:pt idx="3">
                  <c:v>19</c:v>
                </c:pt>
                <c:pt idx="4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1C2F-EA41-AC5A-75DA77C727F4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BE7A9-760A-4317-9297-F80EEAEE4B41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FC975-8B91-4712-88B8-F5A12D6D9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28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6477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353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8247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933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8519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178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64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628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669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43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684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379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267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FC975-8B91-4712-88B8-F5A12D6D94A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005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B7BBD-2E4B-4D92-9E08-CB8ACF71237F}" type="datetime1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65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77B-6D3C-4016-BED2-91734B25557B}" type="datetime1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93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8C58A-F569-4263-B8D9-CF3542330091}" type="datetime1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42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D56B6-45B8-4548-846B-CEE865F35EFD}" type="datetime1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94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1F63F-BDB8-4E32-AED1-B8390C450D43}" type="datetime1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97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D0E46-FC9A-4DB1-83DD-8F7E33438108}" type="datetime1">
              <a:rPr lang="ru-RU" smtClean="0"/>
              <a:t>14.05.2026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965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C7317-2B47-4D59-B590-1854AFCFF9B9}" type="datetime1">
              <a:rPr lang="ru-RU" smtClean="0"/>
              <a:t>14.05.2026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3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19AF4-275B-47CE-BA35-20271E73930C}" type="datetime1">
              <a:rPr lang="ru-RU" smtClean="0"/>
              <a:t>14.05.2026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99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5C08B-B613-4B0A-B03F-D6CF524A310E}" type="datetime1">
              <a:rPr lang="ru-RU" smtClean="0"/>
              <a:t>14.05.2026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26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4A6F7-4E77-45AA-B6B0-835371A13E57}" type="datetime1">
              <a:rPr lang="ru-RU" smtClean="0"/>
              <a:t>14.05.2026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3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87F8A-5F81-47CF-AF76-7ABAC142068E}" type="datetime1">
              <a:rPr lang="ru-RU" smtClean="0"/>
              <a:t>14.05.2026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81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381CF-58EC-48FF-A457-95E50BB149E2}" type="datetime1">
              <a:rPr lang="ru-RU" smtClean="0"/>
              <a:t>14.05.2026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AA4D9-1911-4BAB-8ACD-D55A97768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19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4" y="1850621"/>
            <a:ext cx="9728267" cy="17405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Современное состояние подготовки выпускников школы по информатике в контексте требований высшего образования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9343" y="4754288"/>
            <a:ext cx="9006591" cy="20840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Докладчики</a:t>
            </a:r>
            <a:r>
              <a:rPr lang="en-US" sz="2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endParaRPr lang="ru-RU" sz="26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Шевченко </a:t>
            </a:r>
            <a:r>
              <a:rPr lang="ru-RU" sz="26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Алеся Сергеевна, канд. физ.-мат. наук., доцент</a:t>
            </a:r>
          </a:p>
          <a:p>
            <a:pPr algn="just"/>
            <a:r>
              <a:rPr lang="ru-RU" sz="26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Тукмачева</a:t>
            </a:r>
            <a:r>
              <a:rPr lang="ru-RU" sz="26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Юлия Андреевна, преподаватель</a:t>
            </a:r>
          </a:p>
          <a:p>
            <a:pPr algn="l"/>
            <a:endParaRPr lang="ru-RU" sz="26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E602AFED-D232-450C-84BA-526C21FF7E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035" y="695960"/>
            <a:ext cx="4113621" cy="5790393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21" b="36535"/>
          <a:stretch/>
        </p:blipFill>
        <p:spPr>
          <a:xfrm>
            <a:off x="29344" y="0"/>
            <a:ext cx="8670971" cy="139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76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190" y="1149843"/>
            <a:ext cx="7198821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Качество подготовки по информатике во многом зависит от </a:t>
            </a:r>
            <a:r>
              <a:rPr lang="ru-RU" sz="2600" b="1" dirty="0">
                <a:effectLst/>
                <a:latin typeface="Times New Roman"/>
                <a:ea typeface="Calibri"/>
                <a:cs typeface="Times New Roman"/>
              </a:rPr>
              <a:t>квалификации педагога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.</a:t>
            </a:r>
          </a:p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В ряде школ информатику преподают учителя, для которых этот предмет не является профильной специализацией.</a:t>
            </a:r>
          </a:p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Повышение квалификации часто связано с пользовательскими навыками, тогда как современный курс требует знаний в области программирования, сетевых технологий, баз данных и анализа данных.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КАДРОВЫЙ ДЕФЕЦИТ</a:t>
            </a:r>
          </a:p>
        </p:txBody>
      </p:sp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5037" y="1422110"/>
            <a:ext cx="4321983" cy="432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09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188" y="1149843"/>
            <a:ext cx="12133811" cy="1928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15000"/>
              </a:lnSpc>
            </a:pP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Подготовка к ЕГЭ во многом зависит от условий конкретной школы, квалификации педагога, количества часов и индивидуальной мотивации обучающихся. </a:t>
            </a:r>
          </a:p>
          <a:p>
            <a:pPr algn="just">
              <a:lnSpc>
                <a:spcPct val="115000"/>
              </a:lnSpc>
            </a:pPr>
            <a:endParaRPr lang="ru-RU" sz="2800" dirty="0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КАДРОВЫЙ ДЕФЕЦИТ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D0852B8-6C64-7C45-8892-F34A42B666E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69" t="20861" r="5479" b="-8"/>
          <a:stretch/>
        </p:blipFill>
        <p:spPr bwMode="auto">
          <a:xfrm>
            <a:off x="920105" y="2606975"/>
            <a:ext cx="10627336" cy="416789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1840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02" y="1149843"/>
            <a:ext cx="12036829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15000"/>
              </a:lnSpc>
            </a:pP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Низкая мотивация снижает интерес к программированию и самостоятельному поиску решения.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indent="357188" algn="just">
              <a:lnSpc>
                <a:spcPct val="115000"/>
              </a:lnSpc>
            </a:pPr>
            <a:r>
              <a:rPr lang="ru-RU" sz="2600" i="1" u="sng" dirty="0" smtClean="0">
                <a:effectLst/>
                <a:latin typeface="Times New Roman"/>
                <a:ea typeface="Calibri"/>
                <a:cs typeface="Times New Roman"/>
              </a:rPr>
              <a:t>Распространение </a:t>
            </a:r>
            <a:r>
              <a:rPr lang="ru-RU" sz="2600" i="1" u="sng" dirty="0" err="1">
                <a:effectLst/>
                <a:latin typeface="Times New Roman"/>
                <a:ea typeface="Calibri"/>
                <a:cs typeface="Times New Roman"/>
              </a:rPr>
              <a:t>нейросетей</a:t>
            </a:r>
            <a:r>
              <a:rPr lang="ru-RU" sz="2600" i="1" u="sng" dirty="0">
                <a:effectLst/>
                <a:latin typeface="Times New Roman"/>
                <a:ea typeface="Calibri"/>
                <a:cs typeface="Times New Roman"/>
              </a:rPr>
              <a:t> позволяет быстро получить готовый код, ответ или объяснение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.</a:t>
            </a:r>
          </a:p>
          <a:p>
            <a:pPr indent="357188" algn="just">
              <a:lnSpc>
                <a:spcPct val="115000"/>
              </a:lnSpc>
            </a:pP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При неконтролируемом использовании </a:t>
            </a:r>
            <a:r>
              <a:rPr lang="ru-RU" sz="2600" dirty="0" err="1">
                <a:effectLst/>
                <a:latin typeface="Times New Roman"/>
                <a:ea typeface="Calibri"/>
                <a:cs typeface="Times New Roman"/>
              </a:rPr>
              <a:t>нейросети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 могут подменять самостоятельную учебную деятельность.</a:t>
            </a:r>
          </a:p>
          <a:p>
            <a:pPr indent="357188" algn="just">
              <a:lnSpc>
                <a:spcPct val="115000"/>
              </a:lnSpc>
            </a:pPr>
            <a:endParaRPr lang="ru-RU" sz="2600" dirty="0">
              <a:latin typeface="Times New Roman"/>
              <a:ea typeface="Calibri"/>
              <a:cs typeface="Times New Roman"/>
            </a:endParaRPr>
          </a:p>
          <a:p>
            <a:pPr indent="357188" algn="just">
              <a:lnSpc>
                <a:spcPct val="115000"/>
              </a:lnSpc>
            </a:pPr>
            <a:r>
              <a:rPr lang="ru-RU" sz="2600" b="1" dirty="0">
                <a:effectLst/>
                <a:latin typeface="Times New Roman"/>
                <a:ea typeface="Calibri"/>
                <a:cs typeface="Times New Roman"/>
              </a:rPr>
              <a:t>Необходимо оценивать не только правильность решения, но и структуру решения, способность обучающегося объяснить набор алгоритмов, модифицировать решение, найти ошибки и защитить результат.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МОТИВАЦИЯ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377136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49843"/>
            <a:ext cx="12128268" cy="5116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indent="-357188" algn="just">
              <a:lnSpc>
                <a:spcPct val="115000"/>
              </a:lnSpc>
              <a:buAutoNum type="arabicPeriod"/>
            </a:pPr>
            <a:r>
              <a:rPr lang="ru-RU" sz="2600" b="1" dirty="0">
                <a:effectLst/>
                <a:latin typeface="Times New Roman"/>
                <a:ea typeface="Calibri"/>
                <a:cs typeface="Times New Roman"/>
              </a:rPr>
              <a:t>Взаимодействие школы и ВУЗ: </a:t>
            </a:r>
            <a:endParaRPr lang="ru-RU" sz="2600" b="1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разработка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вводных модулей по программированию, алгоритмам и структурам данных;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лекции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и мастер-классы преподавателей вузов;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практические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занятия в университетских лабораториях;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летние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школы и </a:t>
            </a:r>
            <a:r>
              <a:rPr lang="ru-RU" sz="2600" dirty="0" err="1">
                <a:effectLst/>
                <a:latin typeface="Times New Roman"/>
                <a:ea typeface="Calibri"/>
                <a:cs typeface="Times New Roman"/>
              </a:rPr>
              <a:t>интенсивы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 для школьников.</a:t>
            </a:r>
          </a:p>
          <a:p>
            <a:pPr marL="714375" indent="-357188" algn="just">
              <a:lnSpc>
                <a:spcPct val="115000"/>
              </a:lnSpc>
            </a:pPr>
            <a:r>
              <a:rPr lang="ru-RU" sz="2600" b="1" dirty="0" smtClean="0">
                <a:effectLst/>
                <a:latin typeface="Times New Roman"/>
                <a:ea typeface="Calibri"/>
                <a:cs typeface="Times New Roman"/>
              </a:rPr>
              <a:t>2. Обновление </a:t>
            </a:r>
            <a:r>
              <a:rPr lang="ru-RU" sz="2600" b="1" dirty="0">
                <a:effectLst/>
                <a:latin typeface="Times New Roman"/>
                <a:ea typeface="Calibri"/>
                <a:cs typeface="Times New Roman"/>
              </a:rPr>
              <a:t>школьного курса: </a:t>
            </a:r>
            <a:endParaRPr lang="ru-RU" sz="2600" b="1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развитие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алгоритмического мышления;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переход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от изучения отдельных команд к решению задач;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использование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современных языков программирования: </a:t>
            </a:r>
            <a:r>
              <a:rPr lang="en" sz="2600" dirty="0">
                <a:effectLst/>
                <a:latin typeface="Times New Roman"/>
                <a:ea typeface="Calibri"/>
                <a:cs typeface="Times New Roman"/>
              </a:rPr>
              <a:t>Python, C++, Java;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регулярное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обновление задачников, практикумов и программных средств.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ПУТИ РЕШЕНИЯ</a:t>
            </a:r>
          </a:p>
        </p:txBody>
      </p:sp>
    </p:spTree>
    <p:extLst>
      <p:ext uri="{BB962C8B-B14F-4D97-AF65-F5344CB8AC3E}">
        <p14:creationId xmlns:p14="http://schemas.microsoft.com/office/powerpoint/2010/main" val="340581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49843"/>
            <a:ext cx="12128269" cy="5153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indent="-357188" algn="just">
              <a:lnSpc>
                <a:spcPct val="115000"/>
              </a:lnSpc>
              <a:buFont typeface="+mj-lt"/>
              <a:buAutoNum type="arabicPeriod" startAt="3"/>
            </a:pPr>
            <a:r>
              <a:rPr lang="ru-RU" sz="2600" b="1" dirty="0">
                <a:effectLst/>
                <a:latin typeface="Times New Roman"/>
                <a:ea typeface="Calibri"/>
                <a:cs typeface="Times New Roman"/>
              </a:rPr>
              <a:t>Повышение квалификации учителей: </a:t>
            </a:r>
            <a:endParaRPr lang="ru-RU" sz="2600" b="1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регулярные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курсы по программированию и методике его преподавания;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изучение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современных инструментов: </a:t>
            </a:r>
            <a:r>
              <a:rPr lang="en" sz="2600" dirty="0">
                <a:effectLst/>
                <a:latin typeface="Times New Roman"/>
                <a:ea typeface="Calibri"/>
                <a:cs typeface="Times New Roman"/>
              </a:rPr>
              <a:t>Git, IDE,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отладчики;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разбор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олимпиадных и практико-ориентированных задач;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обмен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опытом с вузами и ИТ-специалистами</a:t>
            </a: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</a:p>
          <a:p>
            <a:pPr marL="357187" algn="just">
              <a:lnSpc>
                <a:spcPct val="115000"/>
              </a:lnSpc>
            </a:pPr>
            <a:endParaRPr lang="ru-RU" sz="2600" dirty="0">
              <a:effectLst/>
              <a:latin typeface="Times New Roman"/>
              <a:ea typeface="Calibri"/>
              <a:cs typeface="Times New Roman"/>
            </a:endParaRPr>
          </a:p>
          <a:p>
            <a:pPr marL="357187" algn="just">
              <a:lnSpc>
                <a:spcPct val="115000"/>
              </a:lnSpc>
            </a:pPr>
            <a:r>
              <a:rPr lang="ru-RU" sz="2600" b="1" dirty="0" smtClean="0">
                <a:latin typeface="Times New Roman"/>
                <a:ea typeface="Calibri"/>
                <a:cs typeface="Times New Roman"/>
              </a:rPr>
              <a:t>4. Профессиональные </a:t>
            </a:r>
            <a:r>
              <a:rPr lang="ru-RU" sz="2600" b="1" dirty="0">
                <a:latin typeface="Times New Roman"/>
                <a:ea typeface="Calibri"/>
                <a:cs typeface="Times New Roman"/>
              </a:rPr>
              <a:t>сообщества педагогов:</a:t>
            </a:r>
            <a:r>
              <a:rPr lang="ru-RU" sz="2600" dirty="0">
                <a:latin typeface="Times New Roman"/>
                <a:ea typeface="Calibri"/>
                <a:cs typeface="Times New Roman"/>
              </a:rPr>
              <a:t> </a:t>
            </a:r>
            <a:endParaRPr lang="ru-RU" sz="2600" dirty="0" smtClean="0"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latin typeface="Times New Roman"/>
                <a:ea typeface="Calibri"/>
                <a:cs typeface="Times New Roman"/>
              </a:rPr>
              <a:t>обмен </a:t>
            </a:r>
            <a:r>
              <a:rPr lang="ru-RU" sz="2600" dirty="0">
                <a:latin typeface="Times New Roman"/>
                <a:ea typeface="Calibri"/>
                <a:cs typeface="Times New Roman"/>
              </a:rPr>
              <a:t>рабочими программами, заданиями и методическими материалами; </a:t>
            </a:r>
            <a:endParaRPr lang="ru-RU" sz="2600" dirty="0" smtClean="0"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latin typeface="Times New Roman"/>
                <a:ea typeface="Calibri"/>
                <a:cs typeface="Times New Roman"/>
              </a:rPr>
              <a:t>наставничество </a:t>
            </a:r>
            <a:r>
              <a:rPr lang="ru-RU" sz="2600" dirty="0">
                <a:latin typeface="Times New Roman"/>
                <a:ea typeface="Calibri"/>
                <a:cs typeface="Times New Roman"/>
              </a:rPr>
              <a:t>для начинающих учителей; </a:t>
            </a:r>
            <a:endParaRPr lang="ru-RU" sz="2600" dirty="0" smtClean="0"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latin typeface="Times New Roman"/>
                <a:ea typeface="Calibri"/>
                <a:cs typeface="Times New Roman"/>
              </a:rPr>
              <a:t>сотрудничество </a:t>
            </a:r>
            <a:r>
              <a:rPr lang="ru-RU" sz="2600" dirty="0">
                <a:latin typeface="Times New Roman"/>
                <a:ea typeface="Calibri"/>
                <a:cs typeface="Times New Roman"/>
              </a:rPr>
              <a:t>школ, вузов и институтов развития образования; </a:t>
            </a:r>
            <a:endParaRPr lang="ru-RU" sz="2600" dirty="0" smtClean="0"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latin typeface="Times New Roman"/>
                <a:ea typeface="Calibri"/>
                <a:cs typeface="Times New Roman"/>
              </a:rPr>
              <a:t>создание </a:t>
            </a:r>
            <a:r>
              <a:rPr lang="ru-RU" sz="2600" dirty="0">
                <a:latin typeface="Times New Roman"/>
                <a:ea typeface="Calibri"/>
                <a:cs typeface="Times New Roman"/>
              </a:rPr>
              <a:t>онлайн-площадок для профессионального общения.</a:t>
            </a:r>
            <a:endParaRPr lang="ru-RU" sz="2600" dirty="0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ПУТИ РЕШЕНИЯ</a:t>
            </a:r>
          </a:p>
        </p:txBody>
      </p:sp>
    </p:spTree>
    <p:extLst>
      <p:ext uri="{BB962C8B-B14F-4D97-AF65-F5344CB8AC3E}">
        <p14:creationId xmlns:p14="http://schemas.microsoft.com/office/powerpoint/2010/main" val="180752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49843"/>
            <a:ext cx="12191999" cy="4587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indent="-357188" algn="just">
              <a:lnSpc>
                <a:spcPct val="115000"/>
              </a:lnSpc>
              <a:buFont typeface="+mj-lt"/>
              <a:buAutoNum type="arabicPeriod" startAt="5"/>
            </a:pPr>
            <a:r>
              <a:rPr lang="ru-RU" sz="2600" b="1" dirty="0">
                <a:effectLst/>
                <a:latin typeface="Times New Roman"/>
                <a:ea typeface="Calibri"/>
                <a:cs typeface="Times New Roman"/>
              </a:rPr>
              <a:t>Изменение заданий и оценивания: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меньше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заданий по образцу, больше практико-ориентированных задач;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оценка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не только результата, но и процесса решения;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защита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лабораторных и проектных работ;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устное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объяснение алгоритма и кода;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buFont typeface="Wingdings" pitchFamily="2" charset="2"/>
              <a:buChar char="q"/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ответственное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использование </a:t>
            </a:r>
            <a:r>
              <a:rPr lang="ru-RU" sz="2600" dirty="0" err="1">
                <a:effectLst/>
                <a:latin typeface="Times New Roman"/>
                <a:ea typeface="Calibri"/>
                <a:cs typeface="Times New Roman"/>
              </a:rPr>
              <a:t>нейросетей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 как инструмента, а не замены самостоятельной работы.</a:t>
            </a:r>
          </a:p>
          <a:p>
            <a:pPr indent="357188" algn="just">
              <a:lnSpc>
                <a:spcPct val="115000"/>
              </a:lnSpc>
            </a:pPr>
            <a:r>
              <a:rPr lang="ru-RU" sz="2400" i="1" dirty="0" smtClean="0">
                <a:effectLst/>
                <a:latin typeface="Times New Roman"/>
                <a:ea typeface="Calibri"/>
                <a:cs typeface="Times New Roman"/>
              </a:rPr>
              <a:t>Решение </a:t>
            </a:r>
            <a:r>
              <a:rPr lang="ru-RU" sz="2400" i="1" dirty="0">
                <a:effectLst/>
                <a:latin typeface="Times New Roman"/>
                <a:ea typeface="Calibri"/>
                <a:cs typeface="Times New Roman"/>
              </a:rPr>
              <a:t>обозначенных проблем возможно только при совместной работе школы и вуза, обновлении содержания курса информатики, повышении квалификации педагогов и изменении подходов к оцениванию результатов обучения.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ПУТИ РЕШЕНИЯ</a:t>
            </a:r>
          </a:p>
        </p:txBody>
      </p:sp>
    </p:spTree>
    <p:extLst>
      <p:ext uri="{BB962C8B-B14F-4D97-AF65-F5344CB8AC3E}">
        <p14:creationId xmlns:p14="http://schemas.microsoft.com/office/powerpoint/2010/main" val="311713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34" y="1850621"/>
            <a:ext cx="9728267" cy="24927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marL="0" indent="0" algn="ctr">
              <a:buNone/>
            </a:pP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9344" y="3333403"/>
            <a:ext cx="8790460" cy="34165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Докладчики</a:t>
            </a:r>
            <a:r>
              <a:rPr lang="en-US" sz="2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endParaRPr lang="ru-RU" sz="26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Шевченко </a:t>
            </a:r>
            <a:r>
              <a:rPr lang="ru-RU" sz="26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Алеся Сергеевна, канд. физ.-мат. наук., доцент</a:t>
            </a:r>
          </a:p>
          <a:p>
            <a:pPr algn="just"/>
            <a:r>
              <a:rPr lang="ru-RU" sz="2600" b="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Тукмачева</a:t>
            </a:r>
            <a:r>
              <a:rPr lang="ru-RU" sz="26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Юлия Андреевна, преподаватель</a:t>
            </a:r>
          </a:p>
          <a:p>
            <a:pPr algn="just"/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2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600" b="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«Современное состояние подготовки выпускников школы по информатике в контексте требований высшего образования</a:t>
            </a:r>
            <a:r>
              <a:rPr lang="ru-RU" sz="26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».</a:t>
            </a:r>
            <a:endParaRPr lang="ru-RU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xmlns="" id="{E602AFED-D232-450C-84BA-526C21FF7E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9035" y="695960"/>
            <a:ext cx="4113621" cy="5790393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21" b="36535"/>
          <a:stretch/>
        </p:blipFill>
        <p:spPr>
          <a:xfrm>
            <a:off x="29344" y="0"/>
            <a:ext cx="8670971" cy="139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23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2448" y="1252848"/>
            <a:ext cx="7822276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Выпускники школ всё чаще выбирают ИТ-направления высшего образования, где уже с первого курса требуются навыки программирования, понимание алгоритмов и умение решать практические задачи. </a:t>
            </a:r>
          </a:p>
          <a:p>
            <a:pPr indent="44926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Однако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уровень школьной подготовки по информатике </a:t>
            </a:r>
            <a:r>
              <a:rPr lang="ru-RU" sz="2800" i="1" u="sng" dirty="0">
                <a:latin typeface="Times New Roman" pitchFamily="18" charset="0"/>
                <a:cs typeface="Times New Roman" pitchFamily="18" charset="0"/>
              </a:rPr>
              <a:t>не всегда соответствует этим требованиям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что затрудняет адаптацию студентов к профессиональным дисциплинам.</a:t>
            </a:r>
          </a:p>
        </p:txBody>
      </p:sp>
      <p:sp>
        <p:nvSpPr>
          <p:cNvPr id="9" name="AutoShape 6" descr="https://top-fon.com/uploads/posts/2023-01/1675148282_top-fon-com-p-fon-dlya-prezentatsii-biznes-plana-14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4106" y="2227809"/>
            <a:ext cx="3876286" cy="258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754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ПРОБЛЕМАТИКА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" y="1128374"/>
            <a:ext cx="8312726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подготовки выпускников по информатике часто оказывается недостаточным для успешного начала обучения в ВУЗе.</a:t>
            </a:r>
          </a:p>
          <a:p>
            <a:pPr indent="44926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школьным курсом информатики и требованиями вузов </a:t>
            </a:r>
            <a:r>
              <a:rPr lang="ru-RU" sz="2800" i="1" u="sng" dirty="0">
                <a:latin typeface="Times New Roman" pitchFamily="18" charset="0"/>
                <a:cs typeface="Times New Roman" pitchFamily="18" charset="0"/>
              </a:rPr>
              <a:t>сохраняется разрыв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49263" algn="just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Важно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определить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какие трудности возникают при изучении информатики (программирования) в школе, и какие меры помогут сделать подготовку выпускников более качественной и соответствующей современным требованиям высшего образования. </a:t>
            </a:r>
          </a:p>
        </p:txBody>
      </p:sp>
      <p:sp>
        <p:nvSpPr>
          <p:cNvPr id="9" name="AutoShape 6" descr="https://top-fon.com/uploads/posts/2023-01/1675148282_top-fon-com-p-fon-dlya-prezentatsii-biznes-plana-14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8394" y="2236123"/>
            <a:ext cx="3159514" cy="3159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60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ПРОБЛЕМАТИКА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227909"/>
            <a:ext cx="12192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Был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проведен опрос среди студентов 1 и 2 курсов, обучающихся по ИТ-направлениям: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714375" indent="-357188" algn="just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Информатика и вычислительная техника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14375" indent="-357188" algn="just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Программная инженерия»,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714375" indent="-357188" algn="just">
              <a:buFont typeface="Wingdings" pitchFamily="2" charset="2"/>
              <a:buChar char="q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Информационная безопасность».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5560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Всего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опросе приняли участие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163 студента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355600" algn="just"/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indent="355600" algn="just"/>
            <a:endParaRPr lang="ru-RU" sz="3000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55600" algn="just"/>
            <a:endParaRPr lang="ru-RU" sz="3000" i="1" dirty="0">
              <a:latin typeface="Times New Roman" pitchFamily="18" charset="0"/>
              <a:cs typeface="Times New Roman" pitchFamily="18" charset="0"/>
            </a:endParaRPr>
          </a:p>
          <a:p>
            <a:pPr indent="355600" algn="just"/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000" i="1" dirty="0">
                <a:latin typeface="Times New Roman" pitchFamily="18" charset="0"/>
                <a:cs typeface="Times New Roman" pitchFamily="18" charset="0"/>
              </a:rPr>
              <a:t>основе результатов 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опроса </a:t>
            </a:r>
            <a:r>
              <a:rPr lang="ru-RU" sz="3000" i="1" dirty="0">
                <a:latin typeface="Times New Roman" pitchFamily="18" charset="0"/>
                <a:cs typeface="Times New Roman" pitchFamily="18" charset="0"/>
              </a:rPr>
              <a:t>и личных наблюдений мы выделим несколько проблем.</a:t>
            </a:r>
          </a:p>
          <a:p>
            <a:pPr marL="538163" indent="-182563" algn="just"/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6" descr="https://top-fon.com/uploads/posts/2023-01/1675148282_top-fon-com-p-fon-dlya-prezentatsii-biznes-plana-14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05"/>
          <a:stretch/>
        </p:blipFill>
        <p:spPr bwMode="auto">
          <a:xfrm>
            <a:off x="8568056" y="1986742"/>
            <a:ext cx="3357967" cy="307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12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55999"/>
            <a:ext cx="12192000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indent="-357188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/>
                <a:ea typeface="Calibri"/>
                <a:cs typeface="Times New Roman"/>
              </a:rPr>
              <a:t>Основные проблемы:</a:t>
            </a:r>
          </a:p>
          <a:p>
            <a:pPr marL="714375" indent="-357188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effectLst/>
                <a:latin typeface="Times New Roman"/>
                <a:ea typeface="Calibri"/>
                <a:cs typeface="Times New Roman"/>
              </a:rPr>
              <a:t>Слабая подготовка в области программирования (алгоритмизации</a:t>
            </a: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).</a:t>
            </a:r>
            <a:endParaRPr lang="ru-RU" sz="2800" dirty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О</a:t>
            </a:r>
            <a:r>
              <a:rPr lang="ru-RU" sz="2800" dirty="0">
                <a:effectLst/>
                <a:latin typeface="Times New Roman"/>
                <a:ea typeface="Calibri"/>
                <a:cs typeface="Times New Roman"/>
              </a:rPr>
              <a:t>тставание содержания школьного курса информатики от темпов развития </a:t>
            </a:r>
            <a:r>
              <a:rPr lang="en" sz="2800" dirty="0">
                <a:effectLst/>
                <a:latin typeface="Times New Roman"/>
                <a:ea typeface="Calibri"/>
                <a:cs typeface="Times New Roman"/>
              </a:rPr>
              <a:t>IT-</a:t>
            </a: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сферы.</a:t>
            </a:r>
            <a:endParaRPr lang="ru-RU" sz="2800" dirty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Ограничение количества учебного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времени.</a:t>
            </a:r>
            <a:endParaRPr lang="ru-RU" sz="2800" dirty="0"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effectLst/>
                <a:latin typeface="Times New Roman"/>
                <a:ea typeface="Calibri"/>
                <a:cs typeface="Times New Roman"/>
              </a:rPr>
              <a:t>Неравномерная подготовка обучающихся в разных </a:t>
            </a: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школах.</a:t>
            </a:r>
            <a:endParaRPr lang="ru-RU" sz="2800" dirty="0">
              <a:effectLst/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Кадровый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дефицит.</a:t>
            </a:r>
            <a:endParaRPr lang="ru-RU" sz="2800" dirty="0">
              <a:latin typeface="Times New Roman"/>
              <a:ea typeface="Calibri"/>
              <a:cs typeface="Times New Roman"/>
            </a:endParaRPr>
          </a:p>
          <a:p>
            <a:pPr marL="714375" indent="-357188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effectLst/>
                <a:latin typeface="Times New Roman"/>
                <a:ea typeface="Calibri"/>
                <a:cs typeface="Times New Roman"/>
              </a:rPr>
              <a:t>Отсутствие мотивации обучающихся (популяризация </a:t>
            </a:r>
            <a:r>
              <a:rPr lang="ru-RU" sz="2800" dirty="0" err="1">
                <a:effectLst/>
                <a:latin typeface="Times New Roman"/>
                <a:ea typeface="Calibri"/>
                <a:cs typeface="Times New Roman"/>
              </a:rPr>
              <a:t>нейросетей</a:t>
            </a:r>
            <a:r>
              <a:rPr lang="ru-RU" sz="2800" dirty="0">
                <a:effectLst/>
                <a:latin typeface="Times New Roman"/>
                <a:ea typeface="Calibri"/>
                <a:cs typeface="Times New Roman"/>
              </a:rPr>
              <a:t>).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ПРОБЛЕМАТИКА</a:t>
            </a:r>
          </a:p>
        </p:txBody>
      </p:sp>
    </p:spTree>
    <p:extLst>
      <p:ext uri="{BB962C8B-B14F-4D97-AF65-F5344CB8AC3E}">
        <p14:creationId xmlns:p14="http://schemas.microsoft.com/office/powerpoint/2010/main" val="256932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49843"/>
            <a:ext cx="9035935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/>
                <a:ea typeface="Calibri"/>
                <a:cs typeface="Times New Roman"/>
              </a:rPr>
              <a:t>Программирование в школе часто изучается как набор отдельных конструкций: переменные, условия, циклы. </a:t>
            </a:r>
            <a:endParaRPr lang="ru-RU" sz="2800" dirty="0" smtClean="0">
              <a:effectLst/>
              <a:latin typeface="Times New Roman"/>
              <a:ea typeface="Calibri"/>
              <a:cs typeface="Times New Roman"/>
            </a:endParaRPr>
          </a:p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/>
                <a:ea typeface="Calibri"/>
                <a:cs typeface="Times New Roman"/>
              </a:rPr>
              <a:t>Недостаточно </a:t>
            </a:r>
            <a:r>
              <a:rPr lang="ru-RU" sz="2800" dirty="0">
                <a:effectLst/>
                <a:latin typeface="Times New Roman"/>
                <a:ea typeface="Calibri"/>
                <a:cs typeface="Times New Roman"/>
              </a:rPr>
              <a:t>формируется умение строить алгоритм и связывать отдельные темы в цельное решение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– </a:t>
            </a:r>
            <a:r>
              <a:rPr lang="ru-RU" sz="2800" dirty="0">
                <a:effectLst/>
                <a:latin typeface="Times New Roman"/>
                <a:ea typeface="Calibri"/>
                <a:cs typeface="Times New Roman"/>
              </a:rPr>
              <a:t>это приводит к трудностям при изучении рекурсии, структур данных, оценки сложности алгоритмов и ООП.</a:t>
            </a:r>
          </a:p>
          <a:p>
            <a:pPr indent="357188" algn="just">
              <a:lnSpc>
                <a:spcPct val="115000"/>
              </a:lnSpc>
              <a:spcAft>
                <a:spcPts val="0"/>
              </a:spcAft>
            </a:pPr>
            <a:endParaRPr lang="ru-RU" sz="2800" i="1" dirty="0">
              <a:latin typeface="Times New Roman"/>
              <a:ea typeface="Calibri"/>
              <a:cs typeface="Times New Roman"/>
            </a:endParaRPr>
          </a:p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effectLst/>
                <a:latin typeface="Times New Roman"/>
                <a:ea typeface="Calibri"/>
                <a:cs typeface="Times New Roman"/>
              </a:rPr>
              <a:t>По результатам опроса студенты отмечают, что им сложно успевать за темпом обучения из-за отсутствия «наработанной базы знаний».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СЛАБАЯ ПОДГОТОВКА</a:t>
            </a: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3971" y="2011680"/>
            <a:ext cx="2929111" cy="2929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240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49843"/>
            <a:ext cx="12191999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Школьный курс информатики не всегда успевает за изменениями в ИТ-сфере. Учебные материалы, задачники, практические работы и программное обеспечение обновляются медленнее, чем развиваются современные технологии. Проблема возникает тогда, когда обучение ограничивается устаревшими языками и не обеспечивает перехода к </a:t>
            </a:r>
            <a:r>
              <a:rPr lang="en" sz="2400" dirty="0">
                <a:effectLst/>
                <a:latin typeface="Times New Roman"/>
                <a:ea typeface="Calibri"/>
                <a:cs typeface="Times New Roman"/>
              </a:rPr>
              <a:t>Python, C++, </a:t>
            </a: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современным средам разработки и инструментам программирования.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ОТСТАВАНИЯ ОТ ТЕМПОВ РАЗВИТИЯ </a:t>
            </a:r>
            <a:r>
              <a:rPr lang="ru-RU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xmlns="" id="{70137744-B8FF-C04E-8484-328E18984B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7550183"/>
              </p:ext>
            </p:extLst>
          </p:nvPr>
        </p:nvGraphicFramePr>
        <p:xfrm>
          <a:off x="2601882" y="3306763"/>
          <a:ext cx="7202176" cy="3479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340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49843"/>
            <a:ext cx="12191999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На базовом уровне информатика обычно изучается 1 час в неделю.</a:t>
            </a:r>
          </a:p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400" i="1" u="sng" dirty="0">
                <a:effectLst/>
                <a:latin typeface="Times New Roman"/>
                <a:ea typeface="Calibri"/>
                <a:cs typeface="Times New Roman"/>
              </a:rPr>
              <a:t>1–2 часа в неделю недостаточно для формирования устойчивых навыков программирования и алгоритмического мышления.</a:t>
            </a:r>
          </a:p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Ограниченное время не позволяет регулярно выполнять практические задания, разбирать ошибки и закреплять материал.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ОГРАНИЧЕННОЕ КОЛИЧЕСТВО УЧЕБНОГО ВРЕМЕНИ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9E8FBC9-3E56-0A46-9815-689C2FD261D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6" t="27921" r="54299" b="6346"/>
          <a:stretch/>
        </p:blipFill>
        <p:spPr bwMode="auto">
          <a:xfrm>
            <a:off x="3344486" y="3306763"/>
            <a:ext cx="3097878" cy="33583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79E8FBC9-3E56-0A46-9815-689C2FD261D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02" t="27921" r="17266" b="44403"/>
          <a:stretch/>
        </p:blipFill>
        <p:spPr bwMode="auto">
          <a:xfrm>
            <a:off x="7173883" y="4121000"/>
            <a:ext cx="2640675" cy="14139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0786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D9849BE-290E-E143-B655-FE9FF8E9FA4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04" t="29465" r="6768" b="39480"/>
          <a:stretch/>
        </p:blipFill>
        <p:spPr bwMode="auto">
          <a:xfrm>
            <a:off x="8545847" y="4563686"/>
            <a:ext cx="3402312" cy="145472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149843"/>
            <a:ext cx="7813964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Содержание курса информатики заметно различается в зависимости от школы и профиля класса.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В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одних школах изучаются программирование, математическая логика, основы сетей и информационной безопасности.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600" dirty="0" smtClean="0">
                <a:effectLst/>
                <a:latin typeface="Times New Roman"/>
                <a:ea typeface="Calibri"/>
                <a:cs typeface="Times New Roman"/>
              </a:rPr>
              <a:t>В </a:t>
            </a:r>
            <a:r>
              <a:rPr lang="ru-RU" sz="2600" dirty="0">
                <a:effectLst/>
                <a:latin typeface="Times New Roman"/>
                <a:ea typeface="Calibri"/>
                <a:cs typeface="Times New Roman"/>
              </a:rPr>
              <a:t>других случаях курс ограничивается работой с офисными приложениями, интернетом и созданием презентаций. </a:t>
            </a:r>
            <a:endParaRPr lang="ru-RU" sz="2600" dirty="0" smtClean="0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3067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A99AA4D9-1911-4BAB-8ACD-D55A977684FA}" type="slidenum"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fld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-1"/>
            <a:ext cx="12192000" cy="11283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НЕРАВНОМЕРНАЯ ПОДГОТОВКА ОБУЧАЮЩИХСЯ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865" y="5941141"/>
            <a:ext cx="1212827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7188" algn="just">
              <a:lnSpc>
                <a:spcPct val="115000"/>
              </a:lnSpc>
              <a:spcAft>
                <a:spcPts val="0"/>
              </a:spcAft>
            </a:pPr>
            <a:r>
              <a:rPr lang="ru-RU" sz="2400" i="1" u="sng" dirty="0">
                <a:latin typeface="Times New Roman"/>
                <a:ea typeface="Calibri"/>
                <a:cs typeface="Times New Roman"/>
              </a:rPr>
              <a:t>В результате выпускники приходят в ВУЗ с разным уровнем знаний и практических навыков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latin typeface="Times New Roman"/>
              <a:ea typeface="Calibri"/>
              <a:cs typeface="Times New Roman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AD9849BE-290E-E143-B655-FE9FF8E9FA4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30" t="28188" r="54549" b="9703"/>
          <a:stretch/>
        </p:blipFill>
        <p:spPr bwMode="auto">
          <a:xfrm>
            <a:off x="8395855" y="1128374"/>
            <a:ext cx="3401288" cy="349290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8676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16317</TotalTime>
  <Words>905</Words>
  <Application>Microsoft Office PowerPoint</Application>
  <PresentationFormat>Произвольный</PresentationFormat>
  <Paragraphs>123</Paragraphs>
  <Slides>16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 и Валера Самарины</dc:creator>
  <cp:lastModifiedBy>Алеся</cp:lastModifiedBy>
  <cp:revision>395</cp:revision>
  <dcterms:created xsi:type="dcterms:W3CDTF">2021-04-01T13:37:08Z</dcterms:created>
  <dcterms:modified xsi:type="dcterms:W3CDTF">2026-05-14T11:26:59Z</dcterms:modified>
</cp:coreProperties>
</file>